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4"/>
  </p:sldMasterIdLst>
  <p:notesMasterIdLst>
    <p:notesMasterId r:id="rId24"/>
  </p:notesMasterIdLst>
  <p:handoutMasterIdLst>
    <p:handoutMasterId r:id="rId25"/>
  </p:handoutMasterIdLst>
  <p:sldIdLst>
    <p:sldId id="360" r:id="rId5"/>
    <p:sldId id="562" r:id="rId6"/>
    <p:sldId id="793" r:id="rId7"/>
    <p:sldId id="794" r:id="rId8"/>
    <p:sldId id="795" r:id="rId9"/>
    <p:sldId id="796" r:id="rId10"/>
    <p:sldId id="797" r:id="rId11"/>
    <p:sldId id="809" r:id="rId12"/>
    <p:sldId id="798" r:id="rId13"/>
    <p:sldId id="799" r:id="rId14"/>
    <p:sldId id="800" r:id="rId15"/>
    <p:sldId id="801" r:id="rId16"/>
    <p:sldId id="802" r:id="rId17"/>
    <p:sldId id="808" r:id="rId18"/>
    <p:sldId id="803" r:id="rId19"/>
    <p:sldId id="807" r:id="rId20"/>
    <p:sldId id="570" r:id="rId21"/>
    <p:sldId id="806" r:id="rId22"/>
    <p:sldId id="805" r:id="rId23"/>
  </p:sldIdLst>
  <p:sldSz cx="9144000" cy="6858000" type="screen4x3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C3C3C"/>
    <a:srgbClr val="EEEEEE"/>
    <a:srgbClr val="595959"/>
    <a:srgbClr val="E6E6E6"/>
    <a:srgbClr val="99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75B197-3ECE-482B-B121-44BC5CC63505}" v="19" dt="2021-03-24T18:24:15.599"/>
    <p1510:client id="{C5D5E6FB-9FD8-4056-AC4C-8D2AF211114A}" v="10" dt="2021-03-24T19:07:57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5"/>
    <p:restoredTop sz="94643"/>
  </p:normalViewPr>
  <p:slideViewPr>
    <p:cSldViewPr snapToGrid="0">
      <p:cViewPr>
        <p:scale>
          <a:sx n="80" d="100"/>
          <a:sy n="80" d="100"/>
        </p:scale>
        <p:origin x="2216" y="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86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5A863-B756-49C9-84EA-95BD6CFDE7D6}" type="datetimeFigureOut">
              <a:rPr lang="en-US" smtClean="0"/>
              <a:pPr/>
              <a:t>5/11/21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57514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857514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E84B9-D9CB-4591-A980-10FAFE6FD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04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532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3" cy="4532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87624-7085-4DCC-9B3C-7DCFD0EB0C05}" type="datetimeFigureOut">
              <a:rPr lang="en-US" smtClean="0"/>
              <a:t>5/11/21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08125" y="1128713"/>
            <a:ext cx="4060825" cy="3046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44471"/>
            <a:ext cx="5661660" cy="35551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4858"/>
            <a:ext cx="3066733" cy="4532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4858"/>
            <a:ext cx="3066733" cy="4532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F040-320F-4F8F-8C5D-CC0333E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7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1D58B-8F52-AA45-8D9F-A833772139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3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1D58B-8F52-AA45-8D9F-A833772139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6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1D58B-8F52-AA45-8D9F-A833772139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43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1D58B-8F52-AA45-8D9F-A833772139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2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C58EAA-9D79-4EF9-89DA-13247A7F52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FDA08D8-74BA-4048-90F5-85D048D0C043}"/>
              </a:ext>
            </a:extLst>
          </p:cNvPr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33D0EC6-1800-4007-BE89-193FFF4A2FD0}"/>
              </a:ext>
            </a:extLst>
          </p:cNvPr>
          <p:cNvGrpSpPr/>
          <p:nvPr userDrawn="1"/>
        </p:nvGrpSpPr>
        <p:grpSpPr>
          <a:xfrm>
            <a:off x="7827723" y="6400800"/>
            <a:ext cx="1306882" cy="466744"/>
            <a:chOff x="6172200" y="4419600"/>
            <a:chExt cx="2133600" cy="76200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5E87DB4-C39A-4595-9795-73B9DB6DF376}"/>
                </a:ext>
              </a:extLst>
            </p:cNvPr>
            <p:cNvSpPr/>
            <p:nvPr userDrawn="1"/>
          </p:nvSpPr>
          <p:spPr>
            <a:xfrm>
              <a:off x="6172200" y="4419600"/>
              <a:ext cx="21336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ack sign with white text&#10;&#10;Description automatically generated">
              <a:extLst>
                <a:ext uri="{FF2B5EF4-FFF2-40B4-BE49-F238E27FC236}">
                  <a16:creationId xmlns="" xmlns:a16="http://schemas.microsoft.com/office/drawing/2014/main" id="{E75A412B-B67D-42A5-A65E-F34A35A16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4495800"/>
              <a:ext cx="1981200" cy="5988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40825E-4A15-4D39-8176-1F07E904CB30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4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40825E-4A15-4D39-8176-1F07E904CB30}" type="datetimeFigureOut">
              <a:rPr lang="en-US" smtClean="0"/>
              <a:t>5/12/21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359655-E048-4243-A1A6-6F1E5CE931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2C26254-B74E-4410-8344-C1A2117D4C15}"/>
              </a:ext>
            </a:extLst>
          </p:cNvPr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F52BB5C-D8CE-4754-9737-349B214C2FB7}"/>
              </a:ext>
            </a:extLst>
          </p:cNvPr>
          <p:cNvGrpSpPr/>
          <p:nvPr userDrawn="1"/>
        </p:nvGrpSpPr>
        <p:grpSpPr>
          <a:xfrm>
            <a:off x="7827723" y="6400800"/>
            <a:ext cx="1306882" cy="466744"/>
            <a:chOff x="6172200" y="4419600"/>
            <a:chExt cx="2133600" cy="762000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FCE1EB63-CA5F-4006-BC4A-720D34F9D23B}"/>
                </a:ext>
              </a:extLst>
            </p:cNvPr>
            <p:cNvSpPr/>
            <p:nvPr userDrawn="1"/>
          </p:nvSpPr>
          <p:spPr>
            <a:xfrm>
              <a:off x="6172200" y="4419600"/>
              <a:ext cx="21336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black sign with white text&#10;&#10;Description automatically generated">
              <a:extLst>
                <a:ext uri="{FF2B5EF4-FFF2-40B4-BE49-F238E27FC236}">
                  <a16:creationId xmlns="" xmlns:a16="http://schemas.microsoft.com/office/drawing/2014/main" id="{D3CAC4FC-DE69-421A-A36C-6626EC22A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4495800"/>
              <a:ext cx="1981200" cy="59889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6" r:id="rId2"/>
    <p:sldLayoutId id="21474839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b="12636"/>
          <a:stretch/>
        </p:blipFill>
        <p:spPr>
          <a:xfrm>
            <a:off x="977351" y="365625"/>
            <a:ext cx="7189297" cy="56793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463" y="6245261"/>
            <a:ext cx="602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Mark Quigley &amp; Aaron </a:t>
            </a:r>
            <a:r>
              <a:rPr lang="en-US" sz="1200" dirty="0" err="1">
                <a:solidFill>
                  <a:schemeClr val="bg1"/>
                </a:solidFill>
              </a:rPr>
              <a:t>Osten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i="1" dirty="0">
                <a:solidFill>
                  <a:schemeClr val="bg1"/>
                </a:solidFill>
              </a:rPr>
              <a:t>Greene </a:t>
            </a:r>
            <a:r>
              <a:rPr lang="en-US" sz="1200" i="1" dirty="0" err="1">
                <a:solidFill>
                  <a:schemeClr val="bg1"/>
                </a:solidFill>
              </a:rPr>
              <a:t>Broillet</a:t>
            </a:r>
            <a:r>
              <a:rPr lang="en-US" sz="1200" i="1" dirty="0">
                <a:solidFill>
                  <a:schemeClr val="bg1"/>
                </a:solidFill>
              </a:rPr>
              <a:t> &amp; Wheeler, LLP</a:t>
            </a:r>
          </a:p>
          <a:p>
            <a:r>
              <a:rPr lang="en-US" sz="1200" dirty="0">
                <a:solidFill>
                  <a:schemeClr val="bg1"/>
                </a:solidFill>
              </a:rPr>
              <a:t>Carla </a:t>
            </a:r>
            <a:r>
              <a:rPr lang="en-US" sz="1200" dirty="0" err="1">
                <a:solidFill>
                  <a:schemeClr val="bg1"/>
                </a:solidFill>
              </a:rPr>
              <a:t>Minnard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i="1" dirty="0">
                <a:solidFill>
                  <a:schemeClr val="bg1"/>
                </a:solidFill>
              </a:rPr>
              <a:t>The </a:t>
            </a:r>
            <a:r>
              <a:rPr lang="en-US" sz="1200" i="1" dirty="0" err="1">
                <a:solidFill>
                  <a:schemeClr val="bg1"/>
                </a:solidFill>
              </a:rPr>
              <a:t>Minnard</a:t>
            </a:r>
            <a:r>
              <a:rPr lang="en-US" sz="1200" i="1" dirty="0">
                <a:solidFill>
                  <a:schemeClr val="bg1"/>
                </a:solidFill>
              </a:rPr>
              <a:t> Law Firm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773" y="2179367"/>
            <a:ext cx="7657495" cy="149427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.  Economic</a:t>
            </a:r>
          </a:p>
          <a:p>
            <a:r>
              <a:rPr lang="en-US" sz="2800" dirty="0">
                <a:solidFill>
                  <a:schemeClr val="bg1"/>
                </a:solidFill>
              </a:rPr>
              <a:t>2.  Non economic</a:t>
            </a:r>
          </a:p>
          <a:p>
            <a:r>
              <a:rPr lang="en-US" sz="2800" dirty="0">
                <a:solidFill>
                  <a:schemeClr val="bg1"/>
                </a:solidFill>
              </a:rPr>
              <a:t>3.  Punitive</a:t>
            </a:r>
          </a:p>
          <a:p>
            <a:r>
              <a:rPr lang="en-US" sz="2800" dirty="0">
                <a:solidFill>
                  <a:schemeClr val="bg1"/>
                </a:solidFill>
              </a:rPr>
              <a:t>4.  Attorneys’ Fees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all" dirty="0">
                <a:solidFill>
                  <a:schemeClr val="bg1"/>
                </a:solidFill>
              </a:rPr>
              <a:t>Damages Issues</a:t>
            </a:r>
            <a:endParaRPr lang="en-US" cap="all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772" y="1295399"/>
            <a:ext cx="7007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damages is your client entitled to?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858" y="1078715"/>
            <a:ext cx="7438141" cy="64630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5100" dirty="0">
                <a:solidFill>
                  <a:schemeClr val="bg1"/>
                </a:solidFill>
              </a:rPr>
              <a:t>How to determine the net worth of a celebrity defendant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9-22 at 7.06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011" y="2057795"/>
            <a:ext cx="3438880" cy="4133113"/>
          </a:xfrm>
          <a:prstGeom prst="rect">
            <a:avLst/>
          </a:prstGeom>
        </p:spPr>
      </p:pic>
      <p:pic>
        <p:nvPicPr>
          <p:cNvPr id="5" name="Picture 4" descr="Screen Shot 2016-09-22 at 7.44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148" y="2134171"/>
            <a:ext cx="1414639" cy="1388442"/>
          </a:xfrm>
          <a:prstGeom prst="rect">
            <a:avLst/>
          </a:prstGeom>
        </p:spPr>
      </p:pic>
      <p:pic>
        <p:nvPicPr>
          <p:cNvPr id="6" name="Picture 5" descr="Screen Shot 2016-09-22 at 1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58" y="3931764"/>
            <a:ext cx="3262848" cy="19583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all" dirty="0">
                <a:solidFill>
                  <a:schemeClr val="bg1"/>
                </a:solidFill>
              </a:rPr>
              <a:t>Damages Issues</a:t>
            </a:r>
            <a:endParaRPr lang="en-US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70" y="1196151"/>
            <a:ext cx="2622781" cy="351871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Instagram</a:t>
            </a:r>
          </a:p>
          <a:p>
            <a:r>
              <a:rPr lang="en-US" dirty="0">
                <a:solidFill>
                  <a:schemeClr val="bg1"/>
                </a:solidFill>
              </a:rPr>
              <a:t>Facebook</a:t>
            </a:r>
          </a:p>
          <a:p>
            <a:r>
              <a:rPr lang="en-US" dirty="0">
                <a:solidFill>
                  <a:schemeClr val="bg1"/>
                </a:solidFill>
              </a:rPr>
              <a:t>Website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YouTube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Press Interviews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6-09-22 at 1.08.1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916" y="847817"/>
            <a:ext cx="1940019" cy="2539084"/>
          </a:xfrm>
          <a:prstGeom prst="rect">
            <a:avLst/>
          </a:prstGeom>
        </p:spPr>
      </p:pic>
      <p:pic>
        <p:nvPicPr>
          <p:cNvPr id="6" name="Picture 5" descr="Screen Shot 2016-09-22 at 1.07.42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911" y="3220189"/>
            <a:ext cx="1757549" cy="1442302"/>
          </a:xfrm>
          <a:prstGeom prst="rect">
            <a:avLst/>
          </a:prstGeom>
        </p:spPr>
      </p:pic>
      <p:pic>
        <p:nvPicPr>
          <p:cNvPr id="8" name="Picture 7" descr="Screen Shot 2016-09-22 at 1.06.40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865" y="3386901"/>
            <a:ext cx="1915070" cy="1970224"/>
          </a:xfrm>
          <a:prstGeom prst="rect">
            <a:avLst/>
          </a:prstGeom>
        </p:spPr>
      </p:pic>
      <p:pic>
        <p:nvPicPr>
          <p:cNvPr id="10" name="Picture 9" descr="Screen Shot 2016-09-22 at 1.03.47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345" y="794903"/>
            <a:ext cx="1989941" cy="2406221"/>
          </a:xfrm>
          <a:prstGeom prst="rect">
            <a:avLst/>
          </a:prstGeom>
        </p:spPr>
      </p:pic>
      <p:pic>
        <p:nvPicPr>
          <p:cNvPr id="14" name="Picture 13" descr="Screen Shot 2016-09-22 at 1.05.26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945" y="1091947"/>
            <a:ext cx="1761515" cy="2075869"/>
          </a:xfrm>
          <a:prstGeom prst="rect">
            <a:avLst/>
          </a:prstGeom>
        </p:spPr>
      </p:pic>
      <p:pic>
        <p:nvPicPr>
          <p:cNvPr id="15" name="Picture 14" descr="Screen Shot 2016-09-22 at 1.06.31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864" y="4569465"/>
            <a:ext cx="1761545" cy="2088488"/>
          </a:xfrm>
          <a:prstGeom prst="rect">
            <a:avLst/>
          </a:prstGeom>
        </p:spPr>
      </p:pic>
      <p:pic>
        <p:nvPicPr>
          <p:cNvPr id="20" name="Picture 19" descr="Screen Shot 2016-09-22 at 1.05.48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72" y="4221911"/>
            <a:ext cx="2010961" cy="2436042"/>
          </a:xfrm>
          <a:prstGeom prst="rect">
            <a:avLst/>
          </a:prstGeom>
        </p:spPr>
      </p:pic>
      <p:pic>
        <p:nvPicPr>
          <p:cNvPr id="21" name="Picture 20" descr="LAJU POST CARS AND WATCH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346" y="3034792"/>
            <a:ext cx="2405140" cy="24051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99730" y="3167816"/>
            <a:ext cx="34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**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457200" y="21656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all" dirty="0">
                <a:solidFill>
                  <a:schemeClr val="bg1"/>
                </a:solidFill>
              </a:rPr>
              <a:t>Using Social Media/Press/Internet</a:t>
            </a:r>
            <a:endParaRPr lang="en-US" sz="36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AC0808-D03F-824C-8822-CD1FB3092198}"/>
              </a:ext>
            </a:extLst>
          </p:cNvPr>
          <p:cNvSpPr txBox="1"/>
          <p:nvPr/>
        </p:nvSpPr>
        <p:spPr>
          <a:xfrm>
            <a:off x="80210" y="40810"/>
            <a:ext cx="67614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With a celebrity defendant, often their </a:t>
            </a:r>
          </a:p>
          <a:p>
            <a:r>
              <a:rPr lang="en-US" sz="2000" dirty="0">
                <a:solidFill>
                  <a:schemeClr val="bg1"/>
                </a:solidFill>
              </a:rPr>
              <a:t>own press interviews can be </a:t>
            </a:r>
            <a:r>
              <a:rPr lang="en-US" sz="2000" dirty="0" smtClean="0">
                <a:solidFill>
                  <a:schemeClr val="bg1"/>
                </a:solidFill>
              </a:rPr>
              <a:t>used.</a:t>
            </a:r>
            <a:r>
              <a:rPr lang="en-US" sz="2800" dirty="0">
                <a:solidFill>
                  <a:schemeClr val="bg1"/>
                </a:solidFill>
              </a:rPr>
              <a:t>	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xmlns="" id="{E97DEDF4-64FA-0747-922C-DA582739C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9" y="2780021"/>
            <a:ext cx="4211530" cy="3680724"/>
          </a:xfrm>
          <a:prstGeom prst="rect">
            <a:avLst/>
          </a:prstGeom>
        </p:spPr>
      </p:pic>
      <p:pic>
        <p:nvPicPr>
          <p:cNvPr id="4" name="Picture 3" descr="A person playing drums&#10;&#10;Description automatically generated with low confidence">
            <a:extLst>
              <a:ext uri="{FF2B5EF4-FFF2-40B4-BE49-F238E27FC236}">
                <a16:creationId xmlns:a16="http://schemas.microsoft.com/office/drawing/2014/main" xmlns="" id="{03697BEB-3E3D-BF41-A909-A8B63B81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59" y="672694"/>
            <a:ext cx="4929741" cy="29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" y="1114258"/>
            <a:ext cx="9052175" cy="45486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457200" y="21656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all" dirty="0" smtClean="0">
                <a:solidFill>
                  <a:schemeClr val="bg1"/>
                </a:solidFill>
              </a:rPr>
              <a:t>CNN INTERVIEW</a:t>
            </a:r>
            <a:endParaRPr lang="en-US" sz="36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AC0808-D03F-824C-8822-CD1FB3092198}"/>
              </a:ext>
            </a:extLst>
          </p:cNvPr>
          <p:cNvSpPr txBox="1"/>
          <p:nvPr/>
        </p:nvSpPr>
        <p:spPr>
          <a:xfrm>
            <a:off x="689811" y="1664368"/>
            <a:ext cx="71066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Appeal </a:t>
            </a:r>
            <a:r>
              <a:rPr lang="en-US" sz="2800" dirty="0">
                <a:solidFill>
                  <a:schemeClr val="bg1"/>
                </a:solidFill>
              </a:rPr>
              <a:t>– Fully Briefed, filed Motion to Dismiss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Collections 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Warrant - $8 million bail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Bankruptcy 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Tracking </a:t>
            </a:r>
            <a:r>
              <a:rPr lang="en-US" sz="2400" dirty="0">
                <a:solidFill>
                  <a:schemeClr val="bg1"/>
                </a:solidFill>
              </a:rPr>
              <a:t>cars all over the country	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Cases </a:t>
            </a:r>
            <a:r>
              <a:rPr lang="en-US" sz="2400" dirty="0">
                <a:solidFill>
                  <a:schemeClr val="bg1"/>
                </a:solidFill>
              </a:rPr>
              <a:t>and work all over the world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Mexico, </a:t>
            </a:r>
            <a:r>
              <a:rPr lang="en-US" sz="2400" dirty="0" smtClean="0">
                <a:solidFill>
                  <a:schemeClr val="bg1"/>
                </a:solidFill>
              </a:rPr>
              <a:t>Japan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Thailand</a:t>
            </a:r>
            <a:r>
              <a:rPr lang="en-US" sz="2400" dirty="0">
                <a:solidFill>
                  <a:schemeClr val="bg1"/>
                </a:solidFill>
              </a:rPr>
              <a:t>, Cayman Islands)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-316832" y="232610"/>
            <a:ext cx="977766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POST VERDICT:  APPEALS </a:t>
            </a:r>
            <a:r>
              <a:rPr lang="en-US" sz="4000" dirty="0" smtClean="0">
                <a:solidFill>
                  <a:schemeClr val="bg1"/>
                </a:solidFill>
              </a:rPr>
              <a:t>&amp; COLLECTIONS</a:t>
            </a:r>
          </a:p>
          <a:p>
            <a:r>
              <a:rPr lang="en-US" sz="4000" dirty="0" err="1" smtClean="0">
                <a:solidFill>
                  <a:schemeClr val="bg1"/>
                </a:solidFill>
              </a:rPr>
              <a:t>Bodden</a:t>
            </a:r>
            <a:r>
              <a:rPr lang="en-US" sz="4000" dirty="0" smtClean="0">
                <a:solidFill>
                  <a:schemeClr val="bg1"/>
                </a:solidFill>
              </a:rPr>
              <a:t> v. Choudhury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-316832" y="232610"/>
            <a:ext cx="977766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POST VERDICT:  APPEALS </a:t>
            </a:r>
            <a:r>
              <a:rPr lang="en-US" sz="4000" dirty="0" smtClean="0">
                <a:solidFill>
                  <a:schemeClr val="bg1"/>
                </a:solidFill>
              </a:rPr>
              <a:t>&amp; COLLECTIONS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VIDEO OF SERVICE IN THAILAND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1666374"/>
            <a:ext cx="80518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BFD37C-A735-46E1-9230-C4111F5FB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86"/>
            <a:ext cx="9142857" cy="914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CONCLUSION / 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A89D0FF-1ADE-49B0-A89D-E52508726D0C}"/>
              </a:ext>
            </a:extLst>
          </p:cNvPr>
          <p:cNvSpPr txBox="1"/>
          <p:nvPr/>
        </p:nvSpPr>
        <p:spPr>
          <a:xfrm>
            <a:off x="456628" y="992406"/>
            <a:ext cx="92081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Mark Quigley</a:t>
            </a:r>
            <a:r>
              <a:rPr lang="en-US" sz="3200" dirty="0" smtClean="0">
                <a:solidFill>
                  <a:schemeClr val="bg1"/>
                </a:solidFill>
              </a:rPr>
              <a:t>– </a:t>
            </a:r>
            <a:r>
              <a:rPr lang="en-US" sz="3200" u="sng" dirty="0" err="1" smtClean="0">
                <a:solidFill>
                  <a:srgbClr val="92D050"/>
                </a:solidFill>
              </a:rPr>
              <a:t>mquigley@gbw.law</a:t>
            </a:r>
            <a:endParaRPr lang="en-US" sz="3200" u="sng" dirty="0">
              <a:solidFill>
                <a:srgbClr val="92D050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Aaron </a:t>
            </a:r>
            <a:r>
              <a:rPr lang="en-US" sz="3200" dirty="0" err="1" smtClean="0">
                <a:solidFill>
                  <a:schemeClr val="bg1"/>
                </a:solidFill>
              </a:rPr>
              <a:t>Osten</a:t>
            </a:r>
            <a:r>
              <a:rPr lang="en-US" sz="3200" dirty="0" smtClean="0">
                <a:solidFill>
                  <a:schemeClr val="bg1"/>
                </a:solidFill>
              </a:rPr>
              <a:t>– </a:t>
            </a:r>
            <a:r>
              <a:rPr lang="en-US" sz="3200" u="sng" dirty="0" err="1" smtClean="0">
                <a:solidFill>
                  <a:srgbClr val="92D050"/>
                </a:solidFill>
              </a:rPr>
              <a:t>aosten@gbw.law</a:t>
            </a:r>
            <a:endParaRPr lang="en-US" sz="3200" u="sng" dirty="0" smtClean="0">
              <a:solidFill>
                <a:srgbClr val="92D050"/>
              </a:solidFill>
            </a:endParaRPr>
          </a:p>
          <a:p>
            <a:endParaRPr lang="en-US" sz="3200" u="sng" dirty="0">
              <a:solidFill>
                <a:srgbClr val="92D050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Carla </a:t>
            </a:r>
            <a:r>
              <a:rPr lang="en-US" sz="3200" dirty="0" err="1" smtClean="0">
                <a:solidFill>
                  <a:schemeClr val="bg1"/>
                </a:solidFill>
              </a:rPr>
              <a:t>Minnard</a:t>
            </a:r>
            <a:r>
              <a:rPr lang="en-US" sz="3200" dirty="0" smtClean="0">
                <a:solidFill>
                  <a:schemeClr val="bg1"/>
                </a:solidFill>
              </a:rPr>
              <a:t>– </a:t>
            </a:r>
            <a:r>
              <a:rPr lang="en-US" sz="3200" u="sng" dirty="0" err="1" smtClean="0">
                <a:solidFill>
                  <a:srgbClr val="92D050"/>
                </a:solidFill>
              </a:rPr>
              <a:t>carlaminnard@minnardlaw.com</a:t>
            </a:r>
            <a:endParaRPr lang="en-US" sz="3200" u="sng" dirty="0">
              <a:solidFill>
                <a:srgbClr val="92D050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7F094BE-41F4-483E-9D3B-9E402ADE10DB}"/>
              </a:ext>
            </a:extLst>
          </p:cNvPr>
          <p:cNvSpPr txBox="1">
            <a:spLocks/>
          </p:cNvSpPr>
          <p:nvPr/>
        </p:nvSpPr>
        <p:spPr>
          <a:xfrm>
            <a:off x="456628" y="23957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BFD37C-A735-46E1-9230-C4111F5FB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86"/>
            <a:ext cx="9142857" cy="9143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B7F094BE-41F4-483E-9D3B-9E402ADE10DB}"/>
              </a:ext>
            </a:extLst>
          </p:cNvPr>
          <p:cNvSpPr txBox="1">
            <a:spLocks/>
          </p:cNvSpPr>
          <p:nvPr/>
        </p:nvSpPr>
        <p:spPr>
          <a:xfrm>
            <a:off x="456628" y="23957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886"/>
            <a:ext cx="9144000" cy="4566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67" y1="47013" x2="39467" y2="47013"/>
                        <a14:foregroundMark x1="39987" y1="63247" x2="39987" y2="63247"/>
                        <a14:foregroundMark x1="45969" y1="46364" x2="45969" y2="46364"/>
                        <a14:foregroundMark x1="51951" y1="46364" x2="51951" y2="46364"/>
                        <a14:foregroundMark x1="55982" y1="47792" x2="55982" y2="47792"/>
                        <a14:foregroundMark x1="60858" y1="51299" x2="60858" y2="51299"/>
                        <a14:foregroundMark x1="66125" y1="52727" x2="66125" y2="5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68" y="4149855"/>
            <a:ext cx="4496046" cy="22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b="12636"/>
          <a:stretch/>
        </p:blipFill>
        <p:spPr>
          <a:xfrm>
            <a:off x="863840" y="365625"/>
            <a:ext cx="7416319" cy="58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FDA08D8-74BA-4048-90F5-85D048D0C043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88F6A44-7CC3-4996-8D04-2E89425C0D51}"/>
              </a:ext>
            </a:extLst>
          </p:cNvPr>
          <p:cNvGrpSpPr/>
          <p:nvPr/>
        </p:nvGrpSpPr>
        <p:grpSpPr>
          <a:xfrm>
            <a:off x="7837118" y="6391256"/>
            <a:ext cx="1306882" cy="466744"/>
            <a:chOff x="6172200" y="4419600"/>
            <a:chExt cx="2133600" cy="762000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2EEDAFF-EF6A-4C66-BFAF-73D187D18577}"/>
                </a:ext>
              </a:extLst>
            </p:cNvPr>
            <p:cNvSpPr/>
            <p:nvPr userDrawn="1"/>
          </p:nvSpPr>
          <p:spPr>
            <a:xfrm>
              <a:off x="6172200" y="4419600"/>
              <a:ext cx="21336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sign with white text&#10;&#10;Description automatically generated">
              <a:extLst>
                <a:ext uri="{FF2B5EF4-FFF2-40B4-BE49-F238E27FC236}">
                  <a16:creationId xmlns="" xmlns:a16="http://schemas.microsoft.com/office/drawing/2014/main" id="{EB261529-37CC-46F3-BD14-B275FB70B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4495800"/>
              <a:ext cx="1981200" cy="5988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21" y="174063"/>
            <a:ext cx="5468557" cy="60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40F05A-32AB-F149-BAED-E5BCEF44ABC5}"/>
              </a:ext>
            </a:extLst>
          </p:cNvPr>
          <p:cNvSpPr txBox="1"/>
          <p:nvPr/>
        </p:nvSpPr>
        <p:spPr>
          <a:xfrm>
            <a:off x="328684" y="1630529"/>
            <a:ext cx="84866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OVERVIEW OF TOPICS &amp; INTRODUCTION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HISTORY – Facts &amp; Circumstances leading up to the </a:t>
            </a:r>
            <a:r>
              <a:rPr lang="en-US" sz="2400" dirty="0" err="1">
                <a:solidFill>
                  <a:schemeClr val="bg1"/>
                </a:solidFill>
              </a:rPr>
              <a:t>Bodden</a:t>
            </a:r>
            <a:r>
              <a:rPr lang="en-US" sz="2400" dirty="0">
                <a:solidFill>
                  <a:schemeClr val="bg1"/>
                </a:solidFill>
              </a:rPr>
              <a:t> case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THE LAW  - FEHA CLAIMS/PUBLIC POLICY/LABOR CODE 1102.5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DEFENSES &amp; ISSUES UNIQUE TO “CELEBRITY” DEFENDANTS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DAMAGES 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POST-VERDICT: Appeals &amp; Collection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93018"/>
            <a:ext cx="9144000" cy="9103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AC0808-D03F-824C-8822-CD1FB3092198}"/>
              </a:ext>
            </a:extLst>
          </p:cNvPr>
          <p:cNvSpPr txBox="1"/>
          <p:nvPr/>
        </p:nvSpPr>
        <p:spPr>
          <a:xfrm>
            <a:off x="660952" y="1894819"/>
            <a:ext cx="782209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FACTS: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9 week Teacher Training in San Diego - $12,000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Must be referred by certified instructor/studio owner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Certification to Teach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Pattern of Abuse &amp; Outrageous Conduct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PW Thrown out for asking a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Ostracized, removed from hotel, refused to refund $$$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LEGAL </a:t>
            </a:r>
            <a:r>
              <a:rPr lang="en-US" sz="2400" dirty="0" smtClean="0">
                <a:solidFill>
                  <a:schemeClr val="bg1"/>
                </a:solidFill>
              </a:rPr>
              <a:t>CLAIMS: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Race discrimination – Unruh Civil Rights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Breach of Contract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Assault &amp;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Negligent Hiring, Retention &amp; </a:t>
            </a:r>
            <a:r>
              <a:rPr lang="en-US" sz="2000" dirty="0" smtClean="0">
                <a:solidFill>
                  <a:schemeClr val="bg1"/>
                </a:solidFill>
              </a:rPr>
              <a:t>Supervision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outdoor, ground, beach, person&#10;&#10;Description automatically generated">
            <a:extLst>
              <a:ext uri="{FF2B5EF4-FFF2-40B4-BE49-F238E27FC236}">
                <a16:creationId xmlns:a16="http://schemas.microsoft.com/office/drawing/2014/main" xmlns="" id="{C9953780-0F68-2B48-A94D-CDEB23E62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94" y="4309169"/>
            <a:ext cx="3229237" cy="20261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599"/>
            <a:ext cx="9144000" cy="9103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0" y="148774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HISTORY</a:t>
            </a:r>
          </a:p>
          <a:p>
            <a:pPr lvl="0">
              <a:spcBef>
                <a:spcPts val="0"/>
              </a:spcBef>
            </a:pPr>
            <a:r>
              <a:rPr lang="en-US" sz="3200" dirty="0" err="1" smtClean="0">
                <a:solidFill>
                  <a:schemeClr val="bg1"/>
                </a:solidFill>
              </a:rPr>
              <a:t>Pandhora</a:t>
            </a:r>
            <a:r>
              <a:rPr lang="en-US" sz="3200" dirty="0" smtClean="0">
                <a:solidFill>
                  <a:schemeClr val="bg1"/>
                </a:solidFill>
              </a:rPr>
              <a:t> Williams v. Bikram Choudhury 2011 </a:t>
            </a:r>
          </a:p>
          <a:p>
            <a:pPr lvl="0"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282" y="1371599"/>
            <a:ext cx="3698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Nature of Case &amp; Claims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9651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DA9E10-7519-4A43-B3E1-AC2F666A3166}"/>
              </a:ext>
            </a:extLst>
          </p:cNvPr>
          <p:cNvSpPr txBox="1"/>
          <p:nvPr/>
        </p:nvSpPr>
        <p:spPr>
          <a:xfrm>
            <a:off x="636477" y="1974644"/>
            <a:ext cx="84112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Pattern </a:t>
            </a:r>
            <a:r>
              <a:rPr lang="en-US" sz="2400" dirty="0">
                <a:solidFill>
                  <a:schemeClr val="bg1"/>
                </a:solidFill>
              </a:rPr>
              <a:t>of litigation abuse: 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30</a:t>
            </a:r>
            <a:r>
              <a:rPr lang="en-US" sz="2000" dirty="0">
                <a:solidFill>
                  <a:schemeClr val="bg1"/>
                </a:solidFill>
              </a:rPr>
              <a:t>+ law and motion matters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Revolving door of attorneys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Four Motions to Continue 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Trial began April 2013</a:t>
            </a:r>
          </a:p>
          <a:p>
            <a:pPr lvl="2"/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Subpoena </a:t>
            </a:r>
            <a:r>
              <a:rPr lang="en-US" sz="2000" dirty="0">
                <a:solidFill>
                  <a:schemeClr val="bg1"/>
                </a:solidFill>
              </a:rPr>
              <a:t>to Micki </a:t>
            </a:r>
            <a:r>
              <a:rPr lang="en-US" sz="2000" dirty="0" err="1">
                <a:solidFill>
                  <a:schemeClr val="bg1"/>
                </a:solidFill>
              </a:rPr>
              <a:t>Bodden</a:t>
            </a:r>
            <a:r>
              <a:rPr lang="en-US" sz="2000" dirty="0">
                <a:solidFill>
                  <a:schemeClr val="bg1"/>
                </a:solidFill>
              </a:rPr>
              <a:t> – Head of Legal &amp; International Affairs - </a:t>
            </a:r>
            <a:r>
              <a:rPr lang="en-US" sz="2000" dirty="0" smtClean="0">
                <a:solidFill>
                  <a:schemeClr val="bg1"/>
                </a:solidFill>
              </a:rPr>
              <a:t>Terminated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Case needed local Co-Counsel:  Greene, </a:t>
            </a:r>
            <a:r>
              <a:rPr lang="en-US" sz="2000" dirty="0" err="1">
                <a:solidFill>
                  <a:schemeClr val="bg1"/>
                </a:solidFill>
              </a:rPr>
              <a:t>Broillet</a:t>
            </a:r>
            <a:r>
              <a:rPr lang="en-US" sz="2000" dirty="0">
                <a:solidFill>
                  <a:schemeClr val="bg1"/>
                </a:solidFill>
              </a:rPr>
              <a:t> &amp; Wheeler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599"/>
            <a:ext cx="9144000" cy="9103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0" y="148774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HISTORY</a:t>
            </a:r>
          </a:p>
          <a:p>
            <a:pPr lvl="0">
              <a:spcBef>
                <a:spcPts val="0"/>
              </a:spcBef>
            </a:pPr>
            <a:r>
              <a:rPr lang="en-US" sz="3200" dirty="0" err="1" smtClean="0">
                <a:solidFill>
                  <a:schemeClr val="bg1"/>
                </a:solidFill>
              </a:rPr>
              <a:t>Pandhora</a:t>
            </a:r>
            <a:r>
              <a:rPr lang="en-US" sz="3200" dirty="0" smtClean="0">
                <a:solidFill>
                  <a:schemeClr val="bg1"/>
                </a:solidFill>
              </a:rPr>
              <a:t> Williams v. Bikram Choudhury 2011 </a:t>
            </a:r>
          </a:p>
          <a:p>
            <a:pPr lvl="0"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7282" y="1371599"/>
            <a:ext cx="3698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Nature of Case &amp; Claims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52455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AC0808-D03F-824C-8822-CD1FB3092198}"/>
              </a:ext>
            </a:extLst>
          </p:cNvPr>
          <p:cNvSpPr txBox="1"/>
          <p:nvPr/>
        </p:nvSpPr>
        <p:spPr>
          <a:xfrm>
            <a:off x="676994" y="1283366"/>
            <a:ext cx="782209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3 </a:t>
            </a:r>
            <a:r>
              <a:rPr lang="en-US" sz="3200" u="sng" dirty="0">
                <a:solidFill>
                  <a:schemeClr val="bg1"/>
                </a:solidFill>
              </a:rPr>
              <a:t>Categories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Common Law Claims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Wrongful Termination in Violation of Public Policy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AutoNum type="arabicPeriod" startAt="2"/>
            </a:pPr>
            <a:r>
              <a:rPr lang="en-US" sz="2400" dirty="0">
                <a:solidFill>
                  <a:schemeClr val="bg1"/>
                </a:solidFill>
              </a:rPr>
              <a:t>FEHA </a:t>
            </a:r>
            <a:r>
              <a:rPr lang="en-US" sz="2400" dirty="0" smtClean="0">
                <a:solidFill>
                  <a:schemeClr val="bg1"/>
                </a:solidFill>
              </a:rPr>
              <a:t>Claims</a:t>
            </a:r>
            <a:endParaRPr lang="en-US" sz="2400" dirty="0">
              <a:solidFill>
                <a:schemeClr val="bg1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	Gender Discrimination &amp; Harassment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	Hostile Work </a:t>
            </a:r>
            <a:r>
              <a:rPr lang="en-US" sz="2400" dirty="0" smtClean="0">
                <a:solidFill>
                  <a:schemeClr val="bg1"/>
                </a:solidFill>
              </a:rPr>
              <a:t>Environment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Failure </a:t>
            </a:r>
            <a:r>
              <a:rPr lang="en-US" sz="2400" dirty="0">
                <a:solidFill>
                  <a:schemeClr val="bg1"/>
                </a:solidFill>
              </a:rPr>
              <a:t>to prevent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3.  Labor </a:t>
            </a:r>
            <a:r>
              <a:rPr lang="en-US" sz="2400" dirty="0">
                <a:solidFill>
                  <a:schemeClr val="bg1"/>
                </a:solidFill>
              </a:rPr>
              <a:t>Code 1102.5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Whistleblower </a:t>
            </a:r>
            <a:r>
              <a:rPr lang="en-US" sz="2400" dirty="0" smtClean="0">
                <a:solidFill>
                  <a:schemeClr val="bg1"/>
                </a:solidFill>
              </a:rPr>
              <a:t>Retaliation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599"/>
            <a:ext cx="9144000" cy="9103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0" y="36094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THE LAW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7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AC0808-D03F-824C-8822-CD1FB3092198}"/>
              </a:ext>
            </a:extLst>
          </p:cNvPr>
          <p:cNvSpPr txBox="1"/>
          <p:nvPr/>
        </p:nvSpPr>
        <p:spPr>
          <a:xfrm>
            <a:off x="705852" y="1603190"/>
            <a:ext cx="833866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Affirmative </a:t>
            </a:r>
            <a:r>
              <a:rPr lang="en-US" sz="3200" dirty="0">
                <a:solidFill>
                  <a:schemeClr val="bg1"/>
                </a:solidFill>
              </a:rPr>
              <a:t>Defenses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Administrative Exhaustion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Statute of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employer/employee relationship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Same decision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After acquired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Attorney client privilege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Avoidable consequences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Fifth Amendment </a:t>
            </a:r>
            <a:r>
              <a:rPr lang="en-US" sz="2400" dirty="0" smtClean="0">
                <a:solidFill>
                  <a:schemeClr val="bg1"/>
                </a:solidFill>
              </a:rPr>
              <a:t>Privilege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599"/>
            <a:ext cx="9144000" cy="9103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0" y="164816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DEFENSES &amp; ISSUES UNIQUE TO CELEBRITY </a:t>
            </a:r>
            <a:r>
              <a:rPr lang="en-US" sz="3200" dirty="0" smtClean="0">
                <a:solidFill>
                  <a:schemeClr val="bg1"/>
                </a:solidFill>
              </a:rPr>
              <a:t>DEFENDANTS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599"/>
            <a:ext cx="9144000" cy="9103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0" y="164816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DEFENSES &amp; ISSUES UNIQUE TO CELEBRITY </a:t>
            </a:r>
            <a:r>
              <a:rPr lang="en-US" sz="3200" dirty="0" smtClean="0">
                <a:solidFill>
                  <a:schemeClr val="bg1"/>
                </a:solidFill>
              </a:rPr>
              <a:t>DEFENDANTS – DEPOSITION CLIP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1371599"/>
            <a:ext cx="8791074" cy="45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AC0808-D03F-824C-8822-CD1FB3092198}"/>
              </a:ext>
            </a:extLst>
          </p:cNvPr>
          <p:cNvSpPr txBox="1"/>
          <p:nvPr/>
        </p:nvSpPr>
        <p:spPr>
          <a:xfrm>
            <a:off x="880333" y="1989220"/>
            <a:ext cx="92422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Deep </a:t>
            </a:r>
            <a:r>
              <a:rPr lang="en-US" sz="2400" dirty="0">
                <a:solidFill>
                  <a:schemeClr val="bg1"/>
                </a:solidFill>
              </a:rPr>
              <a:t>pocket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Name </a:t>
            </a:r>
            <a:r>
              <a:rPr lang="en-US" sz="2400" dirty="0">
                <a:solidFill>
                  <a:schemeClr val="bg1"/>
                </a:solidFill>
              </a:rPr>
              <a:t>dropping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Jurors </a:t>
            </a:r>
            <a:r>
              <a:rPr lang="en-US" sz="2400" dirty="0">
                <a:solidFill>
                  <a:schemeClr val="bg1"/>
                </a:solidFill>
              </a:rPr>
              <a:t>&amp; Star shine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POWER</a:t>
            </a:r>
            <a:r>
              <a:rPr lang="en-US" sz="2400" dirty="0">
                <a:solidFill>
                  <a:schemeClr val="bg1"/>
                </a:solidFill>
              </a:rPr>
              <a:t>:  $$$, Death threats, theft, witness </a:t>
            </a:r>
            <a:r>
              <a:rPr lang="en-US" sz="2400" dirty="0" smtClean="0">
                <a:solidFill>
                  <a:schemeClr val="bg1"/>
                </a:solidFill>
              </a:rPr>
              <a:t>intimidation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God complex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750E85-685F-9542-97E8-AA5415F14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46" y="3538426"/>
            <a:ext cx="4203031" cy="2834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8EC17A-D0A0-4281-B056-6E43B662D671}"/>
              </a:ext>
            </a:extLst>
          </p:cNvPr>
          <p:cNvSpPr/>
          <p:nvPr/>
        </p:nvSpPr>
        <p:spPr>
          <a:xfrm>
            <a:off x="0" y="228599"/>
            <a:ext cx="9144000" cy="9103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431FE13-3A24-4FA6-A7FA-E5F6194C31D8}"/>
              </a:ext>
            </a:extLst>
          </p:cNvPr>
          <p:cNvSpPr txBox="1">
            <a:spLocks/>
          </p:cNvSpPr>
          <p:nvPr/>
        </p:nvSpPr>
        <p:spPr>
          <a:xfrm>
            <a:off x="0" y="164816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DEFENSES &amp; ISSUES UNIQUE TO CELEBRITY </a:t>
            </a:r>
            <a:r>
              <a:rPr lang="en-US" sz="3200" dirty="0" smtClean="0">
                <a:solidFill>
                  <a:schemeClr val="bg1"/>
                </a:solidFill>
              </a:rPr>
              <a:t>DEFENDANTS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5140" y="1420388"/>
            <a:ext cx="9334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Defenses Unique to cases involving “Celebrity” Defendants</a:t>
            </a:r>
          </a:p>
        </p:txBody>
      </p:sp>
    </p:spTree>
    <p:extLst>
      <p:ext uri="{BB962C8B-B14F-4D97-AF65-F5344CB8AC3E}">
        <p14:creationId xmlns:p14="http://schemas.microsoft.com/office/powerpoint/2010/main" val="11202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2F07D0CD04C74A85D3F292E8AB2337" ma:contentTypeVersion="13" ma:contentTypeDescription="Create a new document." ma:contentTypeScope="" ma:versionID="5b14ed27dd25e4040f638f5d443e8582">
  <xsd:schema xmlns:xsd="http://www.w3.org/2001/XMLSchema" xmlns:xs="http://www.w3.org/2001/XMLSchema" xmlns:p="http://schemas.microsoft.com/office/2006/metadata/properties" xmlns:ns3="4484859e-0f7e-44da-8478-69a7c4131a8d" xmlns:ns4="0dbac32c-24cb-4c33-8d71-32f42e56019c" targetNamespace="http://schemas.microsoft.com/office/2006/metadata/properties" ma:root="true" ma:fieldsID="364a423d04edb4887b4cddebea4d28c0" ns3:_="" ns4:_="">
    <xsd:import namespace="4484859e-0f7e-44da-8478-69a7c4131a8d"/>
    <xsd:import namespace="0dbac32c-24cb-4c33-8d71-32f42e5601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4859e-0f7e-44da-8478-69a7c4131a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bac32c-24cb-4c33-8d71-32f42e5601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AE1CA4-4628-4A52-A56D-9EB22CAE2B43}">
  <ds:schemaRefs>
    <ds:schemaRef ds:uri="0dbac32c-24cb-4c33-8d71-32f42e56019c"/>
    <ds:schemaRef ds:uri="4484859e-0f7e-44da-8478-69a7c4131a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58C450-573F-411F-BD5E-9FF1B6179430}">
  <ds:schemaRefs>
    <ds:schemaRef ds:uri="0dbac32c-24cb-4c33-8d71-32f42e56019c"/>
    <ds:schemaRef ds:uri="4484859e-0f7e-44da-8478-69a7c4131a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6E30843-974D-49C4-8BCA-3275938CB3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</TotalTime>
  <Words>397</Words>
  <Application>Microsoft Macintosh PowerPoint</Application>
  <PresentationFormat>On-screen Show (4:3)</PresentationFormat>
  <Paragraphs>123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/ QUESTIONS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Nickerson</dc:creator>
  <cp:lastModifiedBy>Microsoft Office User</cp:lastModifiedBy>
  <cp:revision>10</cp:revision>
  <cp:lastPrinted>2021-03-24T19:03:55Z</cp:lastPrinted>
  <dcterms:created xsi:type="dcterms:W3CDTF">2020-06-05T22:03:31Z</dcterms:created>
  <dcterms:modified xsi:type="dcterms:W3CDTF">2021-05-12T21:11:36Z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0x010100262F07D0CD04C74A85D3F292E8AB2337</vt:lpwstr>
  </property>
</Properties>
</file>